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</p:sldMasterIdLst>
  <p:notesMasterIdLst>
    <p:notesMasterId r:id="rId9"/>
  </p:notesMasterIdLst>
  <p:sldIdLst>
    <p:sldId id="261" r:id="rId3"/>
    <p:sldId id="263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84" autoAdjust="0"/>
  </p:normalViewPr>
  <p:slideViewPr>
    <p:cSldViewPr>
      <p:cViewPr>
        <p:scale>
          <a:sx n="82" d="100"/>
          <a:sy n="82" d="100"/>
        </p:scale>
        <p:origin x="-6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F3873-F899-4704-9051-C9D07160A4BC}" type="datetimeFigureOut">
              <a:rPr lang="en-US" smtClean="0"/>
              <a:t>01/01/2007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50D0F-6395-4750-AD89-93F1AC4C7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Importance of Value Education for Young India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0D0F-6395-4750-AD89-93F1AC4C779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6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1ED59E-8D57-4BA7-8C5A-CEE46D068A04}" type="datetimeFigureOut">
              <a:rPr lang="en-US" smtClean="0"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252ECF-ECB6-41CF-B988-4C9863BFBD6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1ED59E-8D57-4BA7-8C5A-CEE46D068A04}" type="datetimeFigureOut">
              <a:rPr lang="en-US" smtClean="0">
                <a:solidFill>
                  <a:srgbClr val="ECE9C6"/>
                </a:solidFill>
              </a:rPr>
              <a:pPr/>
              <a:t>01/01/2007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252ECF-ECB6-41CF-B988-4C9863BFBD6E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01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>
                <a:solidFill>
                  <a:srgbClr val="895D1D"/>
                </a:solidFill>
              </a:rPr>
              <a:pPr/>
              <a:t>01/01/2007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3320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>
                <a:solidFill>
                  <a:srgbClr val="895D1D"/>
                </a:solidFill>
              </a:rPr>
              <a:pPr/>
              <a:t>01/01/2007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12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>
                <a:solidFill>
                  <a:srgbClr val="895D1D"/>
                </a:solidFill>
              </a:rPr>
              <a:pPr/>
              <a:t>01/01/2007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4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>
                <a:solidFill>
                  <a:srgbClr val="895D1D"/>
                </a:solidFill>
              </a:rPr>
              <a:pPr/>
              <a:t>01/01/2007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704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>
                <a:solidFill>
                  <a:srgbClr val="895D1D"/>
                </a:solidFill>
              </a:rPr>
              <a:pPr/>
              <a:t>01/01/2007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4973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>
                <a:solidFill>
                  <a:srgbClr val="895D1D"/>
                </a:solidFill>
              </a:rPr>
              <a:pPr/>
              <a:t>01/01/2007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0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>
                <a:solidFill>
                  <a:srgbClr val="895D1D"/>
                </a:solidFill>
              </a:rPr>
              <a:pPr/>
              <a:t>01/01/2007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9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>
                <a:solidFill>
                  <a:srgbClr val="895D1D"/>
                </a:solidFill>
              </a:rPr>
              <a:pPr/>
              <a:t>01/01/2007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16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>
                <a:solidFill>
                  <a:srgbClr val="895D1D"/>
                </a:solidFill>
              </a:rPr>
              <a:pPr/>
              <a:t>01/01/2007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5880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>
                <a:solidFill>
                  <a:srgbClr val="895D1D"/>
                </a:solidFill>
              </a:rPr>
              <a:pPr/>
              <a:t>01/01/2007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651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/>
              <a:t>01/01/2007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/>
              <a:t>01/01/2007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59E-8D57-4BA7-8C5A-CEE46D068A04}" type="datetimeFigureOut">
              <a:rPr lang="en-US" smtClean="0"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2ECF-ECB6-41CF-B988-4C9863BFB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1ED59E-8D57-4BA7-8C5A-CEE46D068A04}" type="datetimeFigureOut">
              <a:rPr lang="en-US" smtClean="0"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252ECF-ECB6-41CF-B988-4C9863BFBD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1ED59E-8D57-4BA7-8C5A-CEE46D068A04}" type="datetimeFigureOut">
              <a:rPr lang="en-US" smtClean="0">
                <a:solidFill>
                  <a:srgbClr val="895D1D"/>
                </a:solidFill>
              </a:rPr>
              <a:pPr/>
              <a:t>01/01/2007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252ECF-ECB6-41CF-B988-4C9863BFBD6E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4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86000"/>
            <a:ext cx="7745505" cy="3840162"/>
          </a:xfrm>
          <a:solidFill>
            <a:srgbClr val="00B0F0"/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Mr. </a:t>
            </a:r>
            <a:r>
              <a:rPr lang="en-US" b="1" dirty="0" err="1" smtClean="0"/>
              <a:t>Karale</a:t>
            </a:r>
            <a:r>
              <a:rPr lang="en-US" b="1" dirty="0" smtClean="0"/>
              <a:t> N.G.</a:t>
            </a:r>
          </a:p>
          <a:p>
            <a:pPr marL="0" indent="0" algn="ctr">
              <a:buNone/>
            </a:pPr>
            <a:r>
              <a:rPr lang="en-US" b="1" dirty="0" smtClean="0"/>
              <a:t>Asst. Professor in English,</a:t>
            </a:r>
          </a:p>
          <a:p>
            <a:pPr marL="0" indent="0" algn="ctr">
              <a:buNone/>
            </a:pPr>
            <a:r>
              <a:rPr lang="en-US" b="1" dirty="0" err="1" smtClean="0"/>
              <a:t>S.K.Gandhi</a:t>
            </a:r>
            <a:r>
              <a:rPr lang="en-US" b="1" dirty="0" smtClean="0"/>
              <a:t> </a:t>
            </a:r>
            <a:r>
              <a:rPr lang="en-US" b="1" dirty="0" err="1" smtClean="0"/>
              <a:t>College,Kada,Tal.Ashti</a:t>
            </a:r>
            <a:r>
              <a:rPr lang="en-US" b="1" dirty="0" smtClean="0"/>
              <a:t>, Dist. </a:t>
            </a:r>
            <a:r>
              <a:rPr lang="en-US" b="1" dirty="0" err="1" smtClean="0"/>
              <a:t>Beed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371600"/>
          </a:xfrm>
          <a:solidFill>
            <a:srgbClr val="92D050"/>
          </a:solidFill>
        </p:spPr>
        <p:txBody>
          <a:bodyPr/>
          <a:lstStyle/>
          <a:p>
            <a:r>
              <a:rPr lang="en-US" sz="3600" b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0000"/>
                </a:solidFill>
                <a:latin typeface="Times New Roman"/>
                <a:ea typeface="Calibri"/>
                <a:cs typeface="Mangal"/>
              </a:rPr>
              <a:t>Social Importance of Value Education for Young India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141" y="152400"/>
            <a:ext cx="6777318" cy="23622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600" b="1" dirty="0" smtClean="0">
                <a:effectLst/>
                <a:latin typeface="Times New Roman"/>
                <a:ea typeface="Calibri"/>
                <a:cs typeface="Mangal"/>
              </a:rPr>
              <a:t/>
            </a:r>
            <a:br>
              <a:rPr lang="en-US" sz="3600" b="1" dirty="0" smtClean="0">
                <a:effectLst/>
                <a:latin typeface="Times New Roman"/>
                <a:ea typeface="Calibri"/>
                <a:cs typeface="Mangal"/>
              </a:rPr>
            </a:br>
            <a:r>
              <a:rPr lang="en-US" sz="3600" b="1" dirty="0">
                <a:effectLst/>
                <a:latin typeface="Times New Roman"/>
                <a:ea typeface="Calibri"/>
                <a:cs typeface="Mangal"/>
              </a:rPr>
              <a:t/>
            </a:r>
            <a:br>
              <a:rPr lang="en-US" sz="3600" b="1" dirty="0">
                <a:effectLst/>
                <a:latin typeface="Times New Roman"/>
                <a:ea typeface="Calibri"/>
                <a:cs typeface="Mangal"/>
              </a:rPr>
            </a:br>
            <a:r>
              <a:rPr lang="en-US" sz="3600" b="1" dirty="0" smtClean="0">
                <a:effectLst/>
                <a:latin typeface="Times New Roman"/>
                <a:ea typeface="Calibri"/>
                <a:cs typeface="Mangal"/>
              </a:rPr>
              <a:t/>
            </a:r>
            <a:br>
              <a:rPr lang="en-US" sz="3600" b="1" dirty="0" smtClean="0">
                <a:effectLst/>
                <a:latin typeface="Times New Roman"/>
                <a:ea typeface="Calibri"/>
                <a:cs typeface="Mangal"/>
              </a:rPr>
            </a:br>
            <a:r>
              <a:rPr lang="en-US" sz="3600" b="1" dirty="0">
                <a:effectLst/>
                <a:latin typeface="Times New Roman"/>
                <a:ea typeface="Calibri"/>
                <a:cs typeface="Mangal"/>
              </a:rPr>
              <a:t/>
            </a:r>
            <a:br>
              <a:rPr lang="en-US" sz="3600" b="1" dirty="0">
                <a:effectLst/>
                <a:latin typeface="Times New Roman"/>
                <a:ea typeface="Calibri"/>
                <a:cs typeface="Mangal"/>
              </a:rPr>
            </a:br>
            <a:r>
              <a:rPr lang="en-US" sz="3600" b="1" dirty="0" smtClean="0">
                <a:effectLst/>
                <a:latin typeface="Times New Roman"/>
                <a:ea typeface="Calibri"/>
                <a:cs typeface="Mangal"/>
              </a:rPr>
              <a:t/>
            </a:r>
            <a:br>
              <a:rPr lang="en-US" sz="3600" b="1" dirty="0" smtClean="0">
                <a:effectLst/>
                <a:latin typeface="Times New Roman"/>
                <a:ea typeface="Calibri"/>
                <a:cs typeface="Mangal"/>
              </a:rPr>
            </a:br>
            <a:r>
              <a:rPr lang="en-US" sz="3600" b="1" dirty="0">
                <a:effectLst/>
                <a:latin typeface="Times New Roman"/>
                <a:ea typeface="Calibri"/>
                <a:cs typeface="Mangal"/>
              </a:rPr>
              <a:t/>
            </a:r>
            <a:br>
              <a:rPr lang="en-US" sz="3600" b="1" dirty="0">
                <a:effectLst/>
                <a:latin typeface="Times New Roman"/>
                <a:ea typeface="Calibri"/>
                <a:cs typeface="Mangal"/>
              </a:rPr>
            </a:br>
            <a:r>
              <a:rPr lang="en-US" sz="3600" b="1" dirty="0" smtClean="0">
                <a:effectLst/>
                <a:latin typeface="Times New Roman"/>
                <a:ea typeface="Calibri"/>
                <a:cs typeface="Mangal"/>
              </a:rPr>
              <a:t/>
            </a:r>
            <a:br>
              <a:rPr lang="en-US" sz="3600" b="1" dirty="0" smtClean="0">
                <a:effectLst/>
                <a:latin typeface="Times New Roman"/>
                <a:ea typeface="Calibri"/>
                <a:cs typeface="Mangal"/>
              </a:rPr>
            </a:br>
            <a:r>
              <a:rPr lang="en-US" sz="3600" b="1" dirty="0">
                <a:effectLst/>
                <a:latin typeface="Times New Roman"/>
                <a:ea typeface="Calibri"/>
                <a:cs typeface="Mangal"/>
              </a:rPr>
              <a:t/>
            </a:r>
            <a:br>
              <a:rPr lang="en-US" sz="3600" b="1" dirty="0">
                <a:effectLst/>
                <a:latin typeface="Times New Roman"/>
                <a:ea typeface="Calibri"/>
                <a:cs typeface="Mangal"/>
              </a:rPr>
            </a:br>
            <a:r>
              <a:rPr lang="en-US" sz="3600" b="1" dirty="0" smtClean="0">
                <a:effectLst/>
                <a:latin typeface="Times New Roman"/>
                <a:ea typeface="Calibri"/>
                <a:cs typeface="Mangal"/>
              </a:rPr>
              <a:t/>
            </a:r>
            <a:br>
              <a:rPr lang="en-US" sz="3600" b="1" dirty="0" smtClean="0">
                <a:effectLst/>
                <a:latin typeface="Times New Roman"/>
                <a:ea typeface="Calibri"/>
                <a:cs typeface="Mangal"/>
              </a:rPr>
            </a:br>
            <a:r>
              <a:rPr lang="en-US" sz="3600" b="1" dirty="0">
                <a:effectLst/>
                <a:latin typeface="Times New Roman"/>
                <a:ea typeface="Calibri"/>
                <a:cs typeface="Mangal"/>
              </a:rPr>
              <a:t/>
            </a:r>
            <a:br>
              <a:rPr lang="en-US" sz="3600" b="1" dirty="0">
                <a:effectLst/>
                <a:latin typeface="Times New Roman"/>
                <a:ea typeface="Calibri"/>
                <a:cs typeface="Mangal"/>
              </a:rPr>
            </a:br>
            <a:r>
              <a:rPr lang="en-US" sz="3600" b="1" dirty="0" smtClean="0">
                <a:effectLst/>
                <a:latin typeface="Times New Roman"/>
                <a:ea typeface="Calibri"/>
                <a:cs typeface="Mangal"/>
              </a:rPr>
              <a:t/>
            </a:r>
            <a:br>
              <a:rPr lang="en-US" sz="3600" b="1" dirty="0" smtClean="0">
                <a:effectLst/>
                <a:latin typeface="Times New Roman"/>
                <a:ea typeface="Calibri"/>
                <a:cs typeface="Mangal"/>
              </a:rPr>
            </a:br>
            <a:r>
              <a:rPr lang="en-US" sz="3600" b="1" dirty="0">
                <a:effectLst/>
                <a:latin typeface="Times New Roman"/>
                <a:ea typeface="Calibri"/>
                <a:cs typeface="Mangal"/>
              </a:rPr>
              <a:t/>
            </a:r>
            <a:br>
              <a:rPr lang="en-US" sz="3600" b="1" dirty="0">
                <a:effectLst/>
                <a:latin typeface="Times New Roman"/>
                <a:ea typeface="Calibri"/>
                <a:cs typeface="Mangal"/>
              </a:rPr>
            </a:br>
            <a:r>
              <a:rPr lang="en-US" sz="3600" b="1" dirty="0" smtClean="0">
                <a:effectLst/>
                <a:latin typeface="Times New Roman"/>
                <a:ea typeface="Calibri"/>
                <a:cs typeface="Mangal"/>
              </a:rPr>
              <a:t>Social </a:t>
            </a:r>
            <a:r>
              <a:rPr lang="en-US" sz="3600" b="1" dirty="0">
                <a:effectLst/>
                <a:latin typeface="Times New Roman"/>
                <a:ea typeface="Calibri"/>
                <a:cs typeface="Mangal"/>
              </a:rPr>
              <a:t>Importance of Value Education for Young India</a:t>
            </a:r>
            <a:r>
              <a:rPr lang="en-US" sz="4800" dirty="0">
                <a:effectLst/>
                <a:latin typeface="Calibri"/>
                <a:ea typeface="Calibri"/>
                <a:cs typeface="Mangal"/>
              </a:rPr>
              <a:t/>
            </a:r>
            <a:br>
              <a:rPr lang="en-US" sz="4800" dirty="0">
                <a:effectLst/>
                <a:latin typeface="Calibri"/>
                <a:ea typeface="Calibri"/>
                <a:cs typeface="Mangal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458200" cy="54102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technological 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advancement</a:t>
            </a:r>
          </a:p>
          <a:p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value </a:t>
            </a:r>
          </a:p>
          <a:p>
            <a:r>
              <a:rPr lang="en-US" i="1" dirty="0" err="1">
                <a:solidFill>
                  <a:srgbClr val="002060"/>
                </a:solidFill>
                <a:effectLst/>
                <a:latin typeface="Times New Roman"/>
                <a:ea typeface="Calibri"/>
              </a:rPr>
              <a:t>valere</a:t>
            </a:r>
            <a:r>
              <a:rPr lang="en-US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 i.e. price 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or usefulness</a:t>
            </a:r>
          </a:p>
          <a:p>
            <a:endParaRPr lang="en-US" dirty="0">
              <a:solidFill>
                <a:srgbClr val="FF0000"/>
              </a:solidFill>
              <a:effectLst/>
              <a:latin typeface="Times New Roman"/>
            </a:endParaRPr>
          </a:p>
          <a:p>
            <a:endParaRPr lang="en-US" i="1" dirty="0" smtClean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  <a:p>
            <a:r>
              <a:rPr lang="en-US" i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sheel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</a:t>
            </a:r>
          </a:p>
          <a:p>
            <a:r>
              <a:rPr lang="en-US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positive 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characteristics</a:t>
            </a:r>
          </a:p>
          <a:p>
            <a:r>
              <a:rPr lang="en-US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value education </a:t>
            </a:r>
            <a:endParaRPr lang="en-US" dirty="0" smtClean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  <a:p>
            <a:r>
              <a:rPr lang="en-US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Samskara</a:t>
            </a:r>
            <a:endParaRPr lang="en-US" dirty="0" smtClean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  <a:p>
            <a:r>
              <a:rPr lang="en-US" dirty="0" err="1">
                <a:solidFill>
                  <a:srgbClr val="002060"/>
                </a:solidFill>
                <a:effectLst/>
                <a:latin typeface="Times New Roman"/>
                <a:ea typeface="Calibri"/>
              </a:rPr>
              <a:t>gurukul</a:t>
            </a:r>
            <a:r>
              <a:rPr lang="en-US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system</a:t>
            </a:r>
          </a:p>
          <a:p>
            <a:endParaRPr lang="en-US" dirty="0" smtClean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2002766" cy="1788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76400"/>
            <a:ext cx="2057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0" y="304800"/>
            <a:ext cx="6777318" cy="1270000"/>
          </a:xfrm>
        </p:spPr>
        <p:txBody>
          <a:bodyPr/>
          <a:lstStyle/>
          <a:p>
            <a:r>
              <a:rPr lang="en-US" sz="32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0000"/>
                </a:solidFill>
                <a:effectLst/>
                <a:latin typeface="Times New Roman"/>
                <a:ea typeface="Calibri"/>
              </a:rPr>
              <a:t>Indian doctrine of four </a:t>
            </a:r>
            <a:r>
              <a:rPr lang="en-US" sz="3200" i="1" dirty="0" err="1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0000"/>
                </a:solidFill>
                <a:effectLst/>
                <a:latin typeface="Times New Roman"/>
                <a:ea typeface="Calibri"/>
              </a:rPr>
              <a:t>Purusarthas</a:t>
            </a:r>
            <a:r>
              <a:rPr lang="en-US" sz="32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615462"/>
          </a:xfrm>
        </p:spPr>
        <p:txBody>
          <a:bodyPr/>
          <a:lstStyle/>
          <a:p>
            <a:r>
              <a:rPr lang="en-US" sz="28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1) Dharma</a:t>
            </a:r>
          </a:p>
          <a:p>
            <a:r>
              <a:rPr lang="en-US" sz="28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2) </a:t>
            </a:r>
            <a:r>
              <a:rPr lang="en-US" sz="2800" i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Artha</a:t>
            </a:r>
            <a:endParaRPr lang="en-US" sz="2800" i="1" dirty="0" smtClean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  <a:p>
            <a:endParaRPr lang="en-US" sz="2800" i="1" dirty="0" smtClean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  <a:p>
            <a:r>
              <a:rPr lang="en-US" sz="28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3) Kama</a:t>
            </a:r>
          </a:p>
          <a:p>
            <a:r>
              <a:rPr lang="en-US" sz="28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4) Moksha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43" y="4495800"/>
            <a:ext cx="3358911" cy="18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304801"/>
            <a:ext cx="6777318" cy="761999"/>
          </a:xfrm>
        </p:spPr>
        <p:txBody>
          <a:bodyPr/>
          <a:lstStyle/>
          <a:p>
            <a:r>
              <a:rPr lang="en-US" sz="3600" dirty="0">
                <a:effectLst/>
                <a:latin typeface="Times New Roman"/>
                <a:ea typeface="Calibri"/>
              </a:rPr>
              <a:t>Value education </a:t>
            </a:r>
            <a:r>
              <a:rPr lang="en-US" sz="3600" dirty="0" smtClean="0">
                <a:effectLst/>
                <a:latin typeface="Times New Roman"/>
                <a:ea typeface="Calibri"/>
              </a:rPr>
              <a:t>teaches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47" y="787079"/>
            <a:ext cx="8634712" cy="5918522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           </a:t>
            </a:r>
          </a:p>
          <a:p>
            <a:r>
              <a:rPr lang="en-US" sz="2800" dirty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                           diversity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, tolerance and mutual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respect</a:t>
            </a:r>
          </a:p>
          <a:p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                  </a:t>
            </a:r>
          </a:p>
          <a:p>
            <a:endParaRPr lang="en-US" sz="3200" b="1" dirty="0" smtClean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  <a:p>
            <a:endParaRPr lang="en-US" sz="3200" b="1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Domain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of value 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education</a:t>
            </a:r>
          </a:p>
          <a:p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honesty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discipline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, courage, eagerness,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unity, 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cleanliness, </a:t>
            </a: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Calibri"/>
            </a:endParaRPr>
          </a:p>
          <a:p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                                                 responsibility,</a:t>
            </a:r>
          </a:p>
          <a:p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                                                       &amp; respect 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for others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7" y="1143000"/>
            <a:ext cx="2012111" cy="1391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00" y="1838855"/>
            <a:ext cx="2245743" cy="1378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724400"/>
            <a:ext cx="293100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228600"/>
            <a:ext cx="6777318" cy="1594884"/>
          </a:xfrm>
        </p:spPr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Values 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are in built software 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of human body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665" y="1820609"/>
            <a:ext cx="8461093" cy="476538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Values contains inner 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qualities </a:t>
            </a:r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Calibri"/>
            </a:endParaRPr>
          </a:p>
          <a:p>
            <a:r>
              <a:rPr lang="en-US" sz="28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Values should have social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purpose without any personal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motive</a:t>
            </a:r>
          </a:p>
          <a:p>
            <a:endParaRPr lang="en-US" sz="2800" dirty="0">
              <a:solidFill>
                <a:srgbClr val="FFFF00"/>
              </a:solidFill>
              <a:effectLst/>
              <a:latin typeface="Times New Roman"/>
            </a:endParaRPr>
          </a:p>
          <a:p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Imp. things for human beings are money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, love and happiness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6" y="4830523"/>
            <a:ext cx="2385204" cy="1341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30523"/>
            <a:ext cx="2041585" cy="135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41" y="4830524"/>
            <a:ext cx="2309004" cy="13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404037"/>
            <a:ext cx="6777318" cy="815163"/>
          </a:xfrm>
        </p:spPr>
        <p:txBody>
          <a:bodyPr/>
          <a:lstStyle/>
          <a:p>
            <a:r>
              <a:rPr lang="en-US" sz="3600" dirty="0" smtClean="0"/>
              <a:t>Avoid junk food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153400" cy="51816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Eat healthy food</a:t>
            </a:r>
          </a:p>
          <a:p>
            <a:endParaRPr lang="en-US" sz="2800" dirty="0" smtClean="0">
              <a:solidFill>
                <a:srgbClr val="FFFF00"/>
              </a:solidFill>
              <a:effectLst/>
              <a:latin typeface="Times New Roman"/>
              <a:ea typeface="Calibri"/>
            </a:endParaRPr>
          </a:p>
          <a:p>
            <a:r>
              <a:rPr lang="en-US" sz="280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values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inside 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us can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build or destroy our 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life</a:t>
            </a:r>
          </a:p>
          <a:p>
            <a:endParaRPr lang="en-US" sz="2800" dirty="0">
              <a:solidFill>
                <a:srgbClr val="C00000"/>
              </a:solidFill>
              <a:effectLst/>
              <a:latin typeface="Times New Roman"/>
            </a:endParaRPr>
          </a:p>
          <a:p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industrialization </a:t>
            </a:r>
          </a:p>
          <a:p>
            <a:r>
              <a:rPr lang="en-US" sz="2800" dirty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money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madness</a:t>
            </a:r>
          </a:p>
          <a:p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People are running 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after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money</a:t>
            </a:r>
          </a:p>
          <a:p>
            <a:r>
              <a:rPr lang="en-US" sz="2800" dirty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listen to the elders </a:t>
            </a:r>
            <a:endParaRPr lang="en-US" sz="2800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77" y="1344283"/>
            <a:ext cx="1662023" cy="1246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97443"/>
            <a:ext cx="1943819" cy="11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126</TotalTime>
  <Words>164</Words>
  <Application>Microsoft Office PowerPoint</Application>
  <PresentationFormat>On-screen Show (4:3)</PresentationFormat>
  <Paragraphs>52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Hardcover</vt:lpstr>
      <vt:lpstr>2_Hardcover</vt:lpstr>
      <vt:lpstr>Social Importance of Value Education for Young India</vt:lpstr>
      <vt:lpstr>            Social Importance of Value Education for Young India </vt:lpstr>
      <vt:lpstr>Indian doctrine of four Purusarthas </vt:lpstr>
      <vt:lpstr>Value education teaches </vt:lpstr>
      <vt:lpstr>Values are in built software  of human body</vt:lpstr>
      <vt:lpstr>Avoid junk food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navnath karale</dc:creator>
  <cp:lastModifiedBy>navnath karale</cp:lastModifiedBy>
  <cp:revision>20</cp:revision>
  <dcterms:created xsi:type="dcterms:W3CDTF">2020-04-03T10:46:27Z</dcterms:created>
  <dcterms:modified xsi:type="dcterms:W3CDTF">2006-12-31T18:49:06Z</dcterms:modified>
</cp:coreProperties>
</file>